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5" r:id="rId4"/>
    <p:sldId id="290" r:id="rId5"/>
    <p:sldId id="298" r:id="rId6"/>
    <p:sldId id="299" r:id="rId7"/>
    <p:sldId id="308" r:id="rId8"/>
    <p:sldId id="306" r:id="rId9"/>
    <p:sldId id="286" r:id="rId10"/>
    <p:sldId id="288" r:id="rId11"/>
    <p:sldId id="287" r:id="rId12"/>
    <p:sldId id="293" r:id="rId13"/>
    <p:sldId id="301" r:id="rId14"/>
    <p:sldId id="307" r:id="rId15"/>
    <p:sldId id="300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8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51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32350" y="223582"/>
            <a:ext cx="2401253" cy="980661"/>
            <a:chOff x="1418746" y="0"/>
            <a:chExt cx="240125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8746" y="194526"/>
              <a:ext cx="2401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746280" y="29924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27228" y="285058"/>
            <a:ext cx="975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ong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626620" y="869833"/>
            <a:ext cx="4663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604391" y="27883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83678" y="251499"/>
            <a:ext cx="954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sơn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512</a:t>
            </a:r>
            <a:endParaRPr lang="en-V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9" name="Straight Connector 38"/>
          <p:cNvCxnSpPr/>
          <p:nvPr/>
        </p:nvCxnSpPr>
        <p:spPr>
          <a:xfrm>
            <a:off x="4313703" y="1205606"/>
            <a:ext cx="4937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667453" y="32293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79929" y="234748"/>
            <a:ext cx="950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a)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liền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300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6" y="1149350"/>
            <a:ext cx="5445447" cy="3445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4762500"/>
            <a:ext cx="613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 smtClean="0">
                <a:solidFill>
                  <a:srgbClr val="FF0000"/>
                </a:solidFill>
                <a:sym typeface="Wingdings" pitchFamily="2" charset="2"/>
              </a:rPr>
              <a:t>Số </a:t>
            </a:r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299" y="5451738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 smtClean="0">
                <a:solidFill>
                  <a:srgbClr val="FF0000"/>
                </a:solidFill>
                <a:sym typeface="Wingdings" pitchFamily="2" charset="2"/>
              </a:rPr>
              <a:t>Số </a:t>
            </a:r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liền </a:t>
            </a:r>
            <a:r>
              <a:rPr lang="en-US" sz="3600" dirty="0" err="1" smtClean="0">
                <a:solidFill>
                  <a:srgbClr val="FF0000"/>
                </a:solidFill>
                <a:sym typeface="Wingdings" pitchFamily="2" charset="2"/>
              </a:rPr>
              <a:t>sau</a:t>
            </a:r>
            <a:r>
              <a:rPr lang="en-VN" sz="3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của 300 là: 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301</a:t>
            </a:r>
            <a:endParaRPr lang="en-VN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19299" y="819523"/>
            <a:ext cx="3749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err="1"/>
              <a:t>liền</a:t>
            </a:r>
            <a:r>
              <a:rPr lang="en-US" sz="2800"/>
              <a:t> </a:t>
            </a:r>
            <a:r>
              <a:rPr lang="en-US" sz="2800" smtClean="0"/>
              <a:t>trước của </a:t>
            </a:r>
            <a:r>
              <a:rPr lang="en-US" sz="2800" dirty="0"/>
              <a:t>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613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 smtClean="0">
                <a:sym typeface="Wingdings" pitchFamily="2" charset="2"/>
              </a:rPr>
              <a:t>Số </a:t>
            </a:r>
            <a:r>
              <a:rPr lang="en-VN" sz="3600" dirty="0">
                <a:sym typeface="Wingdings" pitchFamily="2" charset="2"/>
              </a:rPr>
              <a:t>liền trước của 999 là: </a:t>
            </a:r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379380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458202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445240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640811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773461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660493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3091571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 smtClean="0">
                <a:sym typeface="Wingdings" pitchFamily="2" charset="2"/>
              </a:rPr>
              <a:t>Số </a:t>
            </a:r>
            <a:r>
              <a:rPr lang="en-VN" sz="3600" dirty="0">
                <a:sym typeface="Wingdings" pitchFamily="2" charset="2"/>
              </a:rPr>
              <a:t>liền sau của 999 là: </a:t>
            </a:r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53655" y="964579"/>
            <a:ext cx="950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c)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32350" y="223582"/>
            <a:ext cx="2401253" cy="980661"/>
            <a:chOff x="1418746" y="0"/>
            <a:chExt cx="240125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8746" y="194526"/>
              <a:ext cx="2401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TRONG PHẠM VI 1000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352132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812364" y="217784"/>
            <a:ext cx="11080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miếng</a:t>
            </a:r>
            <a:r>
              <a:rPr lang="en-US" sz="3200" dirty="0"/>
              <a:t> pho </a:t>
            </a:r>
            <a:r>
              <a:rPr lang="en-US" sz="3200" dirty="0" err="1"/>
              <a:t>mát</a:t>
            </a:r>
            <a:r>
              <a:rPr lang="en-US" sz="3200" dirty="0"/>
              <a:t>,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ô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chuột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</a:t>
                </a:r>
                <a:r>
                  <a:rPr lang="en-US" sz="2000" dirty="0" smtClean="0"/>
                  <a:t>999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1104899" y="779013"/>
            <a:ext cx="8138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36870"/>
            <a:ext cx="3854146" cy="901593"/>
            <a:chOff x="816002" y="660202"/>
            <a:chExt cx="3854146" cy="90159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660202"/>
              <a:ext cx="2870295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 err="1"/>
                <a:t>Số</a:t>
              </a:r>
              <a:r>
                <a:rPr lang="en-US" sz="40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18767"/>
              </p:ext>
            </p:extLst>
          </p:nvPr>
        </p:nvGraphicFramePr>
        <p:xfrm>
          <a:off x="1261242" y="1443566"/>
          <a:ext cx="9490840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710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372710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372710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372710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6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76272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9217851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76272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9217851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76407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9219196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858061" y="1117032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08343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VN" sz="2400" dirty="0" smtClean="0">
                          <a:solidFill>
                            <a:schemeClr val="tx1"/>
                          </a:solidFill>
                        </a:rPr>
                        <a:t>sáu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VN" sz="2400" dirty="0" smtClean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877220" y="2488637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915752" y="4075548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932624" y="5557234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ounded Rectangle 4"/>
          <p:cNvSpPr/>
          <p:nvPr/>
        </p:nvSpPr>
        <p:spPr>
          <a:xfrm>
            <a:off x="571500" y="130987"/>
            <a:ext cx="2247900" cy="1002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7080" y="248477"/>
            <a:ext cx="8398076" cy="646331"/>
            <a:chOff x="1183343" y="1448607"/>
            <a:chExt cx="8398076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911660" y="1448607"/>
              <a:ext cx="7669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Tìm</a:t>
              </a:r>
              <a:r>
                <a:rPr lang="en-US" sz="3600" dirty="0"/>
                <a:t> </a:t>
              </a:r>
              <a:r>
                <a:rPr lang="en-US" sz="3600" dirty="0" err="1"/>
                <a:t>cá</a:t>
              </a:r>
              <a:r>
                <a:rPr lang="en-US" sz="3600" dirty="0"/>
                <a:t> </a:t>
              </a:r>
              <a:r>
                <a:rPr lang="en-US" sz="3600" dirty="0" err="1"/>
                <a:t>cho</a:t>
              </a:r>
              <a:r>
                <a:rPr lang="en-US" sz="3600" dirty="0"/>
                <a:t> </a:t>
              </a:r>
              <a:r>
                <a:rPr lang="en-US" sz="3600" dirty="0" err="1"/>
                <a:t>mèo</a:t>
              </a:r>
              <a:r>
                <a:rPr lang="en-US" sz="3600" dirty="0"/>
                <a:t>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625600" y="834762"/>
            <a:ext cx="326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 smtClean="0">
                  <a:solidFill>
                    <a:srgbClr val="000000"/>
                  </a:solidFill>
                </a:rPr>
                <a:t>?</a:t>
              </a:r>
              <a:endParaRPr lang="en-VN" sz="4000" dirty="0">
                <a:solidFill>
                  <a:srgbClr val="000000"/>
                </a:solidFill>
              </a:endParaRP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 smtClean="0">
                  <a:solidFill>
                    <a:srgbClr val="000000"/>
                  </a:solidFill>
                </a:rPr>
                <a:t>?</a:t>
              </a:r>
              <a:endParaRPr lang="en-VN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 smtClean="0">
                  <a:solidFill>
                    <a:srgbClr val="000000"/>
                  </a:solidFill>
                </a:rPr>
                <a:t>?</a:t>
              </a:r>
              <a:endParaRPr lang="en-VN" sz="4000" dirty="0">
                <a:solidFill>
                  <a:srgbClr val="000000"/>
                </a:solidFill>
              </a:endParaRP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 smtClean="0">
                  <a:solidFill>
                    <a:srgbClr val="000000"/>
                  </a:solidFill>
                </a:rPr>
                <a:t>?</a:t>
              </a:r>
              <a:endParaRPr lang="en-VN" sz="4000" dirty="0">
                <a:solidFill>
                  <a:srgbClr val="000000"/>
                </a:solidFill>
              </a:endParaRP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 smtClean="0">
                  <a:solidFill>
                    <a:srgbClr val="000000"/>
                  </a:solidFill>
                </a:rPr>
                <a:t>?</a:t>
              </a:r>
              <a:endParaRPr lang="en-VN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3866" y="218690"/>
            <a:ext cx="2247900" cy="1002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43866" y="218690"/>
            <a:ext cx="2247900" cy="1002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1751240" y="359320"/>
            <a:ext cx="1040526" cy="721392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725216" y="347979"/>
            <a:ext cx="7315118" cy="768759"/>
            <a:chOff x="1040186" y="1464303"/>
            <a:chExt cx="7315118" cy="76875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2220357" y="1506117"/>
              <a:ext cx="61349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Số</a:t>
              </a:r>
              <a:r>
                <a:rPr lang="en-US" sz="4000" dirty="0"/>
                <a:t> </a:t>
              </a:r>
              <a:r>
                <a:rPr lang="en-US" sz="4000" dirty="0" smtClean="0"/>
                <a:t> ?</a:t>
              </a:r>
              <a:endParaRPr lang="en-US" sz="40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040186" y="1464303"/>
              <a:ext cx="776809" cy="76875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1800041" y="1144165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867545" cy="58477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867545" cy="584775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867545" cy="58477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107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3866" y="218690"/>
            <a:ext cx="2247900" cy="1002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1797269" y="379581"/>
            <a:ext cx="1040526" cy="721392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662152" y="347979"/>
            <a:ext cx="7378182" cy="768759"/>
            <a:chOff x="977122" y="1464303"/>
            <a:chExt cx="7378182" cy="7687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2220357" y="1506117"/>
              <a:ext cx="61349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Số</a:t>
              </a:r>
              <a:r>
                <a:rPr lang="en-US" sz="4000" dirty="0"/>
                <a:t> </a:t>
              </a:r>
              <a:r>
                <a:rPr lang="en-US" sz="4000" dirty="0" smtClean="0"/>
                <a:t> ?</a:t>
              </a:r>
              <a:endParaRPr lang="en-US" sz="40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977122" y="1464303"/>
              <a:ext cx="776809" cy="76875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877366" y="1154838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7810500" y="290024"/>
            <a:ext cx="2988080" cy="1720644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543866" y="218690"/>
            <a:ext cx="2247900" cy="1002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751395" y="381493"/>
            <a:ext cx="8287714" cy="646331"/>
            <a:chOff x="1183343" y="1432841"/>
            <a:chExt cx="8287714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432841"/>
              <a:ext cx="7540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Viết</a:t>
              </a:r>
              <a:r>
                <a:rPr lang="en-US" sz="3600" dirty="0"/>
                <a:t>, </a:t>
              </a:r>
              <a:r>
                <a:rPr lang="en-US" sz="3600" dirty="0" err="1"/>
                <a:t>đọc</a:t>
              </a:r>
              <a:r>
                <a:rPr lang="en-US" sz="3600" dirty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, </a:t>
              </a:r>
              <a:r>
                <a:rPr lang="en-US" sz="3600" dirty="0" err="1"/>
                <a:t>biết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gồm</a:t>
              </a:r>
              <a:r>
                <a:rPr lang="en-US" sz="3600" dirty="0"/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642386" y="1027824"/>
            <a:ext cx="548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1483" y="1272867"/>
            <a:ext cx="9523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smtClean="0"/>
              <a:t> 7 trăm, 4 chục và 9 đơn vị</a:t>
            </a:r>
          </a:p>
          <a:p>
            <a:pPr marL="342900" indent="-342900">
              <a:buAutoNum type="alphaLcParenR"/>
            </a:pPr>
            <a:endParaRPr lang="en-US" sz="3600" smtClean="0"/>
          </a:p>
          <a:p>
            <a:pPr marL="342900" indent="-342900">
              <a:buAutoNum type="alphaLcParenR"/>
            </a:pPr>
            <a:r>
              <a:rPr lang="en-US" sz="3600" smtClean="0"/>
              <a:t> 1 trăm, 1 chục và 4 đơn vị</a:t>
            </a:r>
          </a:p>
          <a:p>
            <a:pPr marL="342900" indent="-342900">
              <a:buAutoNum type="alphaLcParenR"/>
            </a:pPr>
            <a:endParaRPr lang="en-US" sz="3600" smtClean="0"/>
          </a:p>
          <a:p>
            <a:pPr marL="342900" indent="-342900">
              <a:buAutoNum type="alphaLcParenR"/>
            </a:pPr>
            <a:r>
              <a:rPr lang="en-US" sz="3600" smtClean="0"/>
              <a:t> 5 trăm, 6 chục và 0 đơn vị</a:t>
            </a:r>
          </a:p>
          <a:p>
            <a:pPr marL="342900" indent="-342900">
              <a:buAutoNum type="alphaLcParenR"/>
            </a:pPr>
            <a:endParaRPr lang="en-US" sz="3600" smtClean="0"/>
          </a:p>
          <a:p>
            <a:pPr marL="342900" indent="-342900">
              <a:buAutoNum type="alphaLcParenR"/>
            </a:pPr>
            <a:r>
              <a:rPr lang="en-US" sz="3600" smtClean="0"/>
              <a:t> 8 trăm, 0 chục và 3 đơn vị</a:t>
            </a:r>
          </a:p>
          <a:p>
            <a:pPr marL="342900" indent="-342900">
              <a:buAutoNum type="alphaLcParenR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1395" y="1354668"/>
          <a:ext cx="10252935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59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61961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78372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</a:rPr>
                        <a:t>bảy </a:t>
                      </a:r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trăm </a:t>
                      </a:r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VN" sz="2800" b="1" dirty="0" smtClean="0">
                          <a:solidFill>
                            <a:srgbClr val="FF0000"/>
                          </a:solidFill>
                        </a:rPr>
                        <a:t>bốn </a:t>
                      </a:r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</a:rPr>
                        <a:t>một trăm mười bốn</a:t>
                      </a:r>
                      <a:endParaRPr lang="en-VN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trăm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mươi</a:t>
                      </a:r>
                      <a:endParaRPr lang="en-VN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VN" sz="2800" b="1" dirty="0">
                          <a:solidFill>
                            <a:srgbClr val="FF0000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5957204" y="2222530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60510" y="2222529"/>
            <a:ext cx="3240266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5957204" y="3182234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362497" y="3182234"/>
            <a:ext cx="353827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100337" y="416610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362497" y="4188879"/>
            <a:ext cx="342111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5877861" y="5149984"/>
            <a:ext cx="102899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995882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207500" y="5195524"/>
            <a:ext cx="3070214" cy="1783572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543866" y="218690"/>
            <a:ext cx="2247900" cy="10026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751395" y="381493"/>
            <a:ext cx="8287714" cy="646331"/>
            <a:chOff x="1183343" y="1432841"/>
            <a:chExt cx="8287714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432841"/>
              <a:ext cx="7540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Viết</a:t>
              </a:r>
              <a:r>
                <a:rPr lang="en-US" sz="3600" dirty="0"/>
                <a:t>, </a:t>
              </a:r>
              <a:r>
                <a:rPr lang="en-US" sz="3600" dirty="0" err="1"/>
                <a:t>đọc</a:t>
              </a:r>
              <a:r>
                <a:rPr lang="en-US" sz="3600" dirty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, </a:t>
              </a:r>
              <a:r>
                <a:rPr lang="en-US" sz="3600" dirty="0" err="1"/>
                <a:t>biết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gồm</a:t>
              </a:r>
              <a:r>
                <a:rPr lang="en-US" sz="3600" dirty="0"/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642386" y="1027824"/>
            <a:ext cx="548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32350" y="223582"/>
            <a:ext cx="2401253" cy="980661"/>
            <a:chOff x="1418746" y="0"/>
            <a:chExt cx="240125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8746" y="194526"/>
              <a:ext cx="2401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SỐ TRONG PHẠM VI 1000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753115" y="201464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736966" y="1034328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575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199</cp:revision>
  <dcterms:created xsi:type="dcterms:W3CDTF">2021-06-02T01:34:28Z</dcterms:created>
  <dcterms:modified xsi:type="dcterms:W3CDTF">2023-03-08T07:22:46Z</dcterms:modified>
</cp:coreProperties>
</file>